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7" r:id="rId2"/>
    <p:sldId id="299" r:id="rId3"/>
    <p:sldId id="315" r:id="rId4"/>
    <p:sldId id="300" r:id="rId5"/>
    <p:sldId id="301" r:id="rId6"/>
    <p:sldId id="302" r:id="rId7"/>
    <p:sldId id="303" r:id="rId8"/>
    <p:sldId id="317" r:id="rId9"/>
    <p:sldId id="304" r:id="rId10"/>
    <p:sldId id="305" r:id="rId11"/>
    <p:sldId id="306" r:id="rId12"/>
    <p:sldId id="307" r:id="rId13"/>
    <p:sldId id="308" r:id="rId14"/>
    <p:sldId id="309" r:id="rId15"/>
    <p:sldId id="316" r:id="rId16"/>
    <p:sldId id="310" r:id="rId17"/>
    <p:sldId id="311" r:id="rId18"/>
    <p:sldId id="312" r:id="rId19"/>
    <p:sldId id="313" r:id="rId20"/>
    <p:sldId id="31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62774" autoAdjust="0"/>
  </p:normalViewPr>
  <p:slideViewPr>
    <p:cSldViewPr>
      <p:cViewPr varScale="1">
        <p:scale>
          <a:sx n="72" d="100"/>
          <a:sy n="72" d="100"/>
        </p:scale>
        <p:origin x="21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5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933A83-9FE6-4167-9210-017B557DD537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739C5D-EE58-488E-A8EF-4B3C87CA57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1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49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88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4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55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87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67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33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98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200" b="1" dirty="0" smtClean="0">
              <a:latin typeface="+mn-lt"/>
              <a:cs typeface="Times New Roman" panose="02020603050405020304" pitchFamily="18" charset="0"/>
            </a:endParaRPr>
          </a:p>
          <a:p>
            <a:endParaRPr lang="en-US" altLang="en-US" sz="1200" b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n-US" altLang="en-US" sz="800" dirty="0" smtClean="0">
                <a:latin typeface="+mn-lt"/>
              </a:rPr>
              <a:t/>
            </a:r>
            <a:br>
              <a:rPr lang="en-US" altLang="en-US" sz="800" dirty="0" smtClean="0">
                <a:latin typeface="+mn-lt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09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58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39C5D-EE58-488E-A8EF-4B3C87CA579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72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073E843-AE5B-46A1-A25E-16EB23262C2A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9864ED-7432-487F-AA39-DFFEAD8228F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vrworkforcestudio.com/spencer-clarks-Career-Pathway-to-idx-with-reflections-from-a-panel-of-top-vr-and-cpid-experts/" TargetMode="External"/><Relationship Id="rId3" Type="http://schemas.openxmlformats.org/officeDocument/2006/relationships/hyperlink" Target="https://www.explorevr.org/toolkits/cpid-toolkit/introduction" TargetMode="External"/><Relationship Id="rId7" Type="http://schemas.openxmlformats.org/officeDocument/2006/relationships/hyperlink" Target="https://vrworkforcestudio.com/voices-career-pathways-podcast-full-production-episode-november-2017/" TargetMode="External"/><Relationship Id="rId2" Type="http://schemas.openxmlformats.org/officeDocument/2006/relationships/hyperlink" Target="https://www.vadars.org/drs/cpid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rworkforcestudio.com/david-dillon-on-overcoming-the-obstacles-to-employment-through-vocational-rehabilitation-and-wintac-super-stars-rachel-anderson-and-betsy-hopkins/" TargetMode="External"/><Relationship Id="rId11" Type="http://schemas.openxmlformats.org/officeDocument/2006/relationships/hyperlink" Target="https://www.youtube.com/watch?v=kPGs5rs1tCA" TargetMode="External"/><Relationship Id="rId5" Type="http://schemas.openxmlformats.org/officeDocument/2006/relationships/hyperlink" Target="https://vrworkforcestudio.com/finding-an-edge-how-vr-business-career-pathways-and-apprenticeships-help-individuals-with-disabilities-find-vocational-success/" TargetMode="External"/><Relationship Id="rId10" Type="http://schemas.openxmlformats.org/officeDocument/2006/relationships/hyperlink" Target="https://youtu.be/t3wutcH6U_Y" TargetMode="External"/><Relationship Id="rId4" Type="http://schemas.openxmlformats.org/officeDocument/2006/relationships/hyperlink" Target="https://vrworkforcestudio.com/leaving-social-security-benefits-behind-for-a-fortune-500-job-through-vocational-rehabilitation-the-marvin-whitfield-story/" TargetMode="External"/><Relationship Id="rId9" Type="http://schemas.openxmlformats.org/officeDocument/2006/relationships/hyperlink" Target="https://youtu.be/EBkq_cpYKT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wcrcre.org/webinar_cpid-variables-to-success/" TargetMode="External"/><Relationship Id="rId7" Type="http://schemas.openxmlformats.org/officeDocument/2006/relationships/hyperlink" Target="https://ncrtm.ed.gov/Download.aspx?type=doc&amp;id=5005" TargetMode="External"/><Relationship Id="rId2" Type="http://schemas.openxmlformats.org/officeDocument/2006/relationships/hyperlink" Target="https://www.youtube.com/watch?v=boEzc0ZcRhE&amp;list=PLwnuWJZgeu6wzthtYlafPi31OxmZcsUHT&amp;index=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eb.cvent.com/event/fec709ae-7d10-41a4-a6fd-166d4a491beb/summary" TargetMode="External"/><Relationship Id="rId5" Type="http://schemas.openxmlformats.org/officeDocument/2006/relationships/hyperlink" Target="https://gwcrcre.org/career-pathways-series/" TargetMode="External"/><Relationship Id="rId4" Type="http://schemas.openxmlformats.org/officeDocument/2006/relationships/hyperlink" Target="https://us02web.zoom.us/rec/play/2-hUv4thvrpxyYeLddWOAvyRxNgDEzmKXNt0P-ysFTVt78zD0dkB98N3Z9FnlbRODA1FTsppkwbggGq5.8rd0EFY0Raa7yVCc?startTime=1591729513000&amp;_x_zm_rtaid=-IVSPJqUSniktP3HrNKfDg.1601436189398.e044b696370252cf3a5db9cf4f677680&amp;_x_zm_rhtaid=1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43200"/>
            <a:ext cx="3313355" cy="2590800"/>
          </a:xfrm>
        </p:spPr>
        <p:txBody>
          <a:bodyPr>
            <a:norm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i="1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1000"/>
            <a:ext cx="2667000" cy="1600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33364" y="2967335"/>
            <a:ext cx="33133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Virginia’s CPID Impact on Services to VR Clients</a:t>
            </a:r>
            <a:br>
              <a:rPr lang="en-US" sz="2800" b="1" dirty="0">
                <a:solidFill>
                  <a:schemeClr val="accent1"/>
                </a:solidFill>
              </a:rPr>
            </a:b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44291" y="48139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RSA Discretionary Grant </a:t>
            </a:r>
          </a:p>
          <a:p>
            <a:r>
              <a:rPr lang="en-US" dirty="0"/>
              <a:t>October 2015 – January 30, 2021</a:t>
            </a:r>
          </a:p>
        </p:txBody>
      </p:sp>
    </p:spTree>
    <p:extLst>
      <p:ext uri="{BB962C8B-B14F-4D97-AF65-F5344CB8AC3E}">
        <p14:creationId xmlns:p14="http://schemas.microsoft.com/office/powerpoint/2010/main" val="26905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>
                <a:latin typeface="+mn-lt"/>
              </a:rPr>
              <a:t>Objective: Increase project participants’ earnings from employment in the selected occupations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36704"/>
              </p:ext>
            </p:extLst>
          </p:nvPr>
        </p:nvGraphicFramePr>
        <p:xfrm>
          <a:off x="762000" y="2193501"/>
          <a:ext cx="7543800" cy="3750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5514">
                  <a:extLst>
                    <a:ext uri="{9D8B030D-6E8A-4147-A177-3AD203B41FA5}">
                      <a16:colId xmlns:a16="http://schemas.microsoft.com/office/drawing/2014/main" val="1952829443"/>
                    </a:ext>
                  </a:extLst>
                </a:gridCol>
                <a:gridCol w="1158290">
                  <a:extLst>
                    <a:ext uri="{9D8B030D-6E8A-4147-A177-3AD203B41FA5}">
                      <a16:colId xmlns:a16="http://schemas.microsoft.com/office/drawing/2014/main" val="867027560"/>
                    </a:ext>
                  </a:extLst>
                </a:gridCol>
                <a:gridCol w="879085">
                  <a:extLst>
                    <a:ext uri="{9D8B030D-6E8A-4147-A177-3AD203B41FA5}">
                      <a16:colId xmlns:a16="http://schemas.microsoft.com/office/drawing/2014/main" val="2770360313"/>
                    </a:ext>
                  </a:extLst>
                </a:gridCol>
                <a:gridCol w="1155511">
                  <a:extLst>
                    <a:ext uri="{9D8B030D-6E8A-4147-A177-3AD203B41FA5}">
                      <a16:colId xmlns:a16="http://schemas.microsoft.com/office/drawing/2014/main" val="2070162205"/>
                    </a:ext>
                  </a:extLst>
                </a:gridCol>
                <a:gridCol w="879085">
                  <a:extLst>
                    <a:ext uri="{9D8B030D-6E8A-4147-A177-3AD203B41FA5}">
                      <a16:colId xmlns:a16="http://schemas.microsoft.com/office/drawing/2014/main" val="4215605547"/>
                    </a:ext>
                  </a:extLst>
                </a:gridCol>
                <a:gridCol w="877230">
                  <a:extLst>
                    <a:ext uri="{9D8B030D-6E8A-4147-A177-3AD203B41FA5}">
                      <a16:colId xmlns:a16="http://schemas.microsoft.com/office/drawing/2014/main" val="576083023"/>
                    </a:ext>
                  </a:extLst>
                </a:gridCol>
                <a:gridCol w="879085">
                  <a:extLst>
                    <a:ext uri="{9D8B030D-6E8A-4147-A177-3AD203B41FA5}">
                      <a16:colId xmlns:a16="http://schemas.microsoft.com/office/drawing/2014/main" val="1173803620"/>
                    </a:ext>
                  </a:extLst>
                </a:gridCol>
              </a:tblGrid>
              <a:tr h="74787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 CPID Weekly Wage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CPID Weekly Wages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CPID Increase in Weekly Wages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260654"/>
                  </a:ext>
                </a:extLst>
              </a:tr>
              <a:tr h="100074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DBVI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$400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Average $555.41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$570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$792.45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$170.00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$237.04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579819413"/>
                  </a:ext>
                </a:extLst>
              </a:tr>
              <a:tr h="100074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$264.00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$321.15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$400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$506.52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$185.37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53716273"/>
                  </a:ext>
                </a:extLst>
              </a:tr>
              <a:tr h="100074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Combined DARS+DBVI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$270.00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$329.89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$420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Average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$557.73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Median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+$150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Average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</a:rPr>
                        <a:t>+$227.84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72863056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1746533" y="890201"/>
            <a:ext cx="123925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85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095375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+mn-lt"/>
              </a:rPr>
              <a:t>Increase project participants’ earnings from employment in the selected occupations (continued)</a:t>
            </a:r>
            <a:endParaRPr lang="en-US" sz="27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Using the combined average (DBVI and DARS) and assuming 52 working weeks in a year, those clients who received CPID would earn $11,847.92 more per year than those who did not participate in CPID. (Federal Fiscal Year 2020 has 53 working weeks from October 1, 2020 through September 30, 2020. Assumption:  1 week vacation. Source:  https://crm.org/articles/how-many-work-days-in-a-year)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024744" cy="1143000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325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325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altLang="en-US" sz="2325" dirty="0">
              <a:latin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326677"/>
              </p:ext>
            </p:extLst>
          </p:nvPr>
        </p:nvGraphicFramePr>
        <p:xfrm>
          <a:off x="983429" y="2057400"/>
          <a:ext cx="7024742" cy="2806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4888">
                  <a:extLst>
                    <a:ext uri="{9D8B030D-6E8A-4147-A177-3AD203B41FA5}">
                      <a16:colId xmlns:a16="http://schemas.microsoft.com/office/drawing/2014/main" val="1428851981"/>
                    </a:ext>
                  </a:extLst>
                </a:gridCol>
                <a:gridCol w="1657026">
                  <a:extLst>
                    <a:ext uri="{9D8B030D-6E8A-4147-A177-3AD203B41FA5}">
                      <a16:colId xmlns:a16="http://schemas.microsoft.com/office/drawing/2014/main" val="1693420866"/>
                    </a:ext>
                  </a:extLst>
                </a:gridCol>
                <a:gridCol w="1567890">
                  <a:extLst>
                    <a:ext uri="{9D8B030D-6E8A-4147-A177-3AD203B41FA5}">
                      <a16:colId xmlns:a16="http://schemas.microsoft.com/office/drawing/2014/main" val="247200621"/>
                    </a:ext>
                  </a:extLst>
                </a:gridCol>
                <a:gridCol w="1554938">
                  <a:extLst>
                    <a:ext uri="{9D8B030D-6E8A-4147-A177-3AD203B41FA5}">
                      <a16:colId xmlns:a16="http://schemas.microsoft.com/office/drawing/2014/main" val="3334227141"/>
                    </a:ext>
                  </a:extLst>
                </a:gridCol>
              </a:tblGrid>
              <a:tr h="1698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Not CPID Participants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Weekly Average Salary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CPID Participants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Weekly Average Salary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CPID Increase in Weekly Wages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864342786"/>
                  </a:ext>
                </a:extLst>
              </a:tr>
              <a:tr h="522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 &lt;=24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$289.32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$396.26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$106.94*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11101182"/>
                  </a:ext>
                </a:extLst>
              </a:tr>
              <a:tr h="5225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Age &gt; 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$350.99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$680.28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$329.29*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5739929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8200" y="838200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Comparison of CPID Participants and Non-CPID Participants with Age as a </a:t>
            </a:r>
            <a:r>
              <a:rPr lang="en-US" altLang="en-US" sz="2400" b="1" dirty="0" smtClean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Variable*</a:t>
            </a:r>
            <a:endParaRPr lang="en-US" altLang="en-US" sz="2400" b="1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5029200"/>
            <a:ext cx="64151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The difference in average wages is highly statistically significant at p &lt; 0.001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DARS data only. Data for DBVI was not available.</a:t>
            </a:r>
            <a:b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58.8 % of DRS clients are &lt;=24</a:t>
            </a: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99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842" y="1232297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Objective: Enhance </a:t>
            </a:r>
            <a:r>
              <a:rPr lang="en-US" b="1" dirty="0"/>
              <a:t>WIOA Partner Capacity to Serve Individuals with Disabilities</a:t>
            </a:r>
            <a:r>
              <a:rPr lang="en-US" sz="2700" dirty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3000" dirty="0"/>
          </a:p>
          <a:p>
            <a:r>
              <a:rPr lang="en-US" sz="3000" dirty="0"/>
              <a:t>Workforce </a:t>
            </a:r>
            <a:r>
              <a:rPr lang="en-US" sz="3000" dirty="0" smtClean="0"/>
              <a:t>Centers: Co-enrollments in Hampton saved $25,385</a:t>
            </a:r>
            <a:endParaRPr lang="en-US" sz="3000" dirty="0"/>
          </a:p>
          <a:p>
            <a:endParaRPr lang="en-US" sz="3000" dirty="0"/>
          </a:p>
          <a:p>
            <a:r>
              <a:rPr lang="en-US" sz="3000" dirty="0"/>
              <a:t>Adult </a:t>
            </a:r>
            <a:r>
              <a:rPr lang="en-US" sz="3000" dirty="0" smtClean="0"/>
              <a:t>Education: Bridge and PIVA grants</a:t>
            </a:r>
            <a:endParaRPr lang="en-US" sz="3000" dirty="0"/>
          </a:p>
          <a:p>
            <a:endParaRPr lang="en-US" sz="3000" dirty="0"/>
          </a:p>
          <a:p>
            <a:r>
              <a:rPr lang="en-US" sz="3000" dirty="0"/>
              <a:t>Department for the Blind and Vision </a:t>
            </a:r>
            <a:r>
              <a:rPr lang="en-US" sz="3000" dirty="0" smtClean="0"/>
              <a:t>Impaired: Co-enrollments have increased. Sharing training. </a:t>
            </a:r>
            <a:endParaRPr lang="en-US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3221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392762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VMA </a:t>
            </a:r>
            <a:r>
              <a:rPr lang="en-US" dirty="0" smtClean="0"/>
              <a:t> - will continue partnership</a:t>
            </a:r>
          </a:p>
          <a:p>
            <a:pPr lvl="1"/>
            <a:r>
              <a:rPr lang="en-US" dirty="0" smtClean="0"/>
              <a:t>Workforce Symposium</a:t>
            </a:r>
          </a:p>
          <a:p>
            <a:pPr lvl="1"/>
            <a:r>
              <a:rPr lang="en-US" dirty="0" smtClean="0"/>
              <a:t>Lean Accessibility Program</a:t>
            </a:r>
            <a:endParaRPr lang="en-US" dirty="0"/>
          </a:p>
          <a:p>
            <a:pPr lvl="0"/>
            <a:r>
              <a:rPr lang="en-US" dirty="0" smtClean="0"/>
              <a:t>Demand </a:t>
            </a:r>
            <a:r>
              <a:rPr lang="en-US" dirty="0"/>
              <a:t>Side Meetings with </a:t>
            </a:r>
            <a:r>
              <a:rPr lang="en-US" dirty="0" smtClean="0"/>
              <a:t>Employers</a:t>
            </a:r>
          </a:p>
          <a:p>
            <a:pPr lvl="1"/>
            <a:r>
              <a:rPr lang="en-US" dirty="0" smtClean="0"/>
              <a:t>Held in Blue Ridge and Hampton </a:t>
            </a:r>
          </a:p>
          <a:p>
            <a:pPr lvl="0"/>
            <a:r>
              <a:rPr lang="en-US" dirty="0" smtClean="0"/>
              <a:t>BDMS </a:t>
            </a:r>
            <a:r>
              <a:rPr lang="en-US" dirty="0"/>
              <a:t>and Paid Internships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Extended to Paid Work Experiences</a:t>
            </a:r>
          </a:p>
          <a:p>
            <a:pPr lvl="0"/>
            <a:r>
              <a:rPr lang="en-US" dirty="0" smtClean="0"/>
              <a:t>Hershey Boot camps</a:t>
            </a:r>
          </a:p>
          <a:p>
            <a:pPr lvl="1"/>
            <a:r>
              <a:rPr lang="en-US" dirty="0" smtClean="0"/>
              <a:t>Paid Training hosted at WWRC and work at Hershey for a week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490" y="1027664"/>
            <a:ext cx="7316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Enhance Partnership with Employers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447800"/>
            <a:ext cx="7024744" cy="4572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Paid </a:t>
            </a:r>
            <a:r>
              <a:rPr lang="en-US" sz="3100" dirty="0" smtClean="0"/>
              <a:t>Internships</a:t>
            </a:r>
            <a:br>
              <a:rPr lang="en-US" sz="31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solidFill>
                  <a:schemeClr val="tx1"/>
                </a:solidFill>
              </a:rPr>
              <a:t>Electrical Engineer 			Phoenix Packaging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Medical Billing and Coding  		Purvis Chiropractic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Computer Systems  				VDSS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Computer Network  				VDSS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Computer Specialist  			Tech 4 Troops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Management Comp  				VDSS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Clerical   					DRS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Production/Carpentry   		1922 Commercial Furniture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Human Services Assistant  		Southside CDHA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Production 				Sam Moore Furn.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Customer Service  		Central VA Family Physicians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Helper  						Lite Sheet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Clerical    					DARS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Computer Support			VDOT/IT4Causes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14</a:t>
            </a:r>
            <a:r>
              <a:rPr lang="en-US" sz="2000" dirty="0" smtClean="0">
                <a:solidFill>
                  <a:schemeClr val="tx1"/>
                </a:solidFill>
              </a:rPr>
              <a:t> Paid Internships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8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Career Pathways Practices and VR Staff integration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726996"/>
          </a:xfrm>
        </p:spPr>
        <p:txBody>
          <a:bodyPr>
            <a:noAutofit/>
          </a:bodyPr>
          <a:lstStyle/>
          <a:p>
            <a:r>
              <a:rPr lang="en-US" sz="2700" dirty="0"/>
              <a:t>Objective: Enhancing the ability and skills of VR counselors and other workforce professionals in providing career pathways-focused career counseling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Numerous Trainings!</a:t>
            </a:r>
          </a:p>
          <a:p>
            <a:pPr lvl="1"/>
            <a:r>
              <a:rPr lang="en-US" dirty="0"/>
              <a:t>VR Leadership</a:t>
            </a:r>
          </a:p>
          <a:p>
            <a:pPr lvl="1"/>
            <a:r>
              <a:rPr lang="en-US" dirty="0"/>
              <a:t>Counselors</a:t>
            </a:r>
          </a:p>
          <a:p>
            <a:pPr lvl="1"/>
            <a:r>
              <a:rPr lang="en-US" dirty="0"/>
              <a:t>AT/Occupational Therapists</a:t>
            </a:r>
          </a:p>
          <a:p>
            <a:pPr lvl="1"/>
            <a:r>
              <a:rPr lang="en-US" dirty="0"/>
              <a:t>Vocational Evaluators </a:t>
            </a:r>
          </a:p>
          <a:p>
            <a:pPr lvl="1"/>
            <a:r>
              <a:rPr lang="en-US" dirty="0"/>
              <a:t>Lunch and Learns (8) </a:t>
            </a:r>
          </a:p>
          <a:p>
            <a:pPr lvl="1"/>
            <a:r>
              <a:rPr lang="en-US" dirty="0"/>
              <a:t>Career Pathways and IPE Development </a:t>
            </a:r>
          </a:p>
          <a:p>
            <a:pPr lvl="1"/>
            <a:r>
              <a:rPr lang="en-US" dirty="0"/>
              <a:t>WIOA and Pre-Employment Transition Training </a:t>
            </a:r>
          </a:p>
          <a:p>
            <a:pPr lvl="1"/>
            <a:r>
              <a:rPr lang="en-US" dirty="0"/>
              <a:t>Changes in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VR Resource (national and state) and plans for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Special initiatives</a:t>
            </a:r>
          </a:p>
          <a:p>
            <a:pPr lvl="1"/>
            <a:r>
              <a:rPr lang="en-US" sz="2100" dirty="0"/>
              <a:t>Virtual MS Imagine Academy with Adult Education (10 students starting in February)</a:t>
            </a:r>
          </a:p>
          <a:p>
            <a:pPr lvl="1"/>
            <a:r>
              <a:rPr lang="en-US" sz="2100" dirty="0"/>
              <a:t>Pilot for Paid Work Experience – Training for Counselors January 6</a:t>
            </a:r>
            <a:r>
              <a:rPr lang="en-US" sz="2100" baseline="30000" dirty="0"/>
              <a:t>th</a:t>
            </a:r>
            <a:r>
              <a:rPr lang="en-US" sz="2100" dirty="0"/>
              <a:t> at 10am</a:t>
            </a:r>
          </a:p>
          <a:p>
            <a:pPr lvl="1"/>
            <a:r>
              <a:rPr lang="en-US" sz="2100" dirty="0"/>
              <a:t>Canvas Training for WWRC </a:t>
            </a:r>
          </a:p>
          <a:p>
            <a:pPr lvl="1"/>
            <a:r>
              <a:rPr lang="en-US" sz="2100" dirty="0"/>
              <a:t>4 state Quarterly Learning Collaborative is scheduled through 2021</a:t>
            </a:r>
          </a:p>
          <a:p>
            <a:r>
              <a:rPr lang="en-US" dirty="0"/>
              <a:t>Tish Harris (DBVI), Kate </a:t>
            </a:r>
            <a:r>
              <a:rPr lang="en-US" dirty="0" err="1"/>
              <a:t>Kaegi</a:t>
            </a:r>
            <a:r>
              <a:rPr lang="en-US" dirty="0"/>
              <a:t> (DARS) and Paula Martin (VATS and NWD)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382" y="1363627"/>
            <a:ext cx="7283669" cy="4851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Websites: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CPID Website  	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https://www.vadars.org/drs/cpid/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Explore VR  	</a:t>
            </a:r>
            <a:r>
              <a:rPr lang="en-US" b="1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://www.explorevr.org/toolkits/cpid-toolkit/introduction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Podcasts: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 Workforce Studio: 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Marvin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Finding an Edge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David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Voices from the CP Podcast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Spencer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Building Brighter Futures at Wilson Workforce and Rehabilitation Center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An overview of </a:t>
            </a:r>
            <a:r>
              <a:rPr lang="en-US" b="1" u="sng" dirty="0">
                <a:solidFill>
                  <a:srgbClr val="0000FF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Laura Williams’s story and her coworkers at </a:t>
            </a:r>
            <a:r>
              <a:rPr lang="en-US" b="1" u="sng" dirty="0" err="1">
                <a:solidFill>
                  <a:srgbClr val="0000FF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ComSonics</a:t>
            </a:r>
            <a:r>
              <a:rPr lang="en-US" b="1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Week long manufacturing academy for students to explore teamwork, training and employment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203808"/>
          </a:xfrm>
        </p:spPr>
        <p:txBody>
          <a:bodyPr>
            <a:normAutofit fontScale="90000"/>
          </a:bodyPr>
          <a:lstStyle/>
          <a:p>
            <a:pPr lvl="0"/>
            <a:r>
              <a:rPr lang="en-US" sz="2700" b="1" dirty="0">
                <a:latin typeface="+mn-lt"/>
              </a:rPr>
              <a:t>Objective:  Create opportunities for youth with disabilities to explore careers in advanced manufacturing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47455"/>
            <a:ext cx="7886700" cy="2842517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400" dirty="0"/>
              <a:t>Academies, Tours, Credential Fair, Virtual Information Sessions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Piloted MT Program at WWRC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Established Pre apprenticeship  program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Academy aspects integrated into Pre-</a:t>
            </a:r>
            <a:r>
              <a:rPr lang="en-US" sz="2400" dirty="0" err="1"/>
              <a:t>ets</a:t>
            </a:r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4107" y="1124716"/>
            <a:ext cx="7106307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Webinars: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CPID Overview: Purpose, Activities, and Outcomes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Quick overview of the 4 state projects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CPID: Variables Leading to Success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More in-depth look at the 4 state projects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WINTAC Inclusive Career Pathways Community of Practice Webinar for Virginia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Career Pathway Webinar Series for Virginia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Part 1: WIOA, Career Pathways 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Pre-Employment Transition Services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Part 2: VA Career Pathways and a Demand Side Approach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Part 3: VA Career Pathways: A Fully Accessible Approach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Part 4: Vocational Assessments and CPID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600" b="1" u="sng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Hire Ed 2020 presentations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Are 20% of your students or workforce being left behind because you don't know what you don't know?</a:t>
            </a:r>
          </a:p>
          <a:p>
            <a:pPr>
              <a:lnSpc>
                <a:spcPct val="115000"/>
              </a:lnSpc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Sheets: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CPID resources all 4 states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Counselor Sheets: Will be featured on the new Career Pathways Website coming January 2021.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83973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39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Academies serving 468 students</a:t>
            </a:r>
            <a:b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297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Students attending Credential Fairs	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Business Tours serving 900 attendees</a:t>
            </a:r>
            <a:b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In-Person and Virtual Career Pathways Information Sessions</a:t>
            </a:r>
            <a:b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27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557313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000" b="1" dirty="0">
                <a:latin typeface="+mn-lt"/>
              </a:rPr>
              <a:t>Objective: Increase the number of distinct career pathways accessed by project participants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38400"/>
            <a:ext cx="7886700" cy="2518761"/>
          </a:xfrm>
        </p:spPr>
        <p:txBody>
          <a:bodyPr>
            <a:normAutofit fontScale="85000" lnSpcReduction="10000"/>
          </a:bodyPr>
          <a:lstStyle/>
          <a:p>
            <a:pPr lvl="1"/>
            <a:endParaRPr lang="en-US" sz="2700" dirty="0"/>
          </a:p>
          <a:p>
            <a:pPr lvl="1"/>
            <a:r>
              <a:rPr lang="en-US" sz="2700" dirty="0"/>
              <a:t>Along with MT, Piloted IT and Logistics at WWRC</a:t>
            </a:r>
          </a:p>
          <a:p>
            <a:pPr lvl="1"/>
            <a:endParaRPr lang="en-US" sz="2700" dirty="0"/>
          </a:p>
          <a:p>
            <a:pPr lvl="1"/>
            <a:r>
              <a:rPr lang="en-US" sz="2700" dirty="0"/>
              <a:t>Welding subcategory</a:t>
            </a:r>
          </a:p>
          <a:p>
            <a:pPr lvl="1"/>
            <a:endParaRPr lang="en-US" sz="2700" dirty="0"/>
          </a:p>
          <a:p>
            <a:pPr lvl="1"/>
            <a:r>
              <a:rPr lang="en-US" sz="2700" dirty="0"/>
              <a:t>Added Healthcare Year Five</a:t>
            </a:r>
          </a:p>
        </p:txBody>
      </p:sp>
    </p:spTree>
    <p:extLst>
      <p:ext uri="{BB962C8B-B14F-4D97-AF65-F5344CB8AC3E}">
        <p14:creationId xmlns:p14="http://schemas.microsoft.com/office/powerpoint/2010/main" val="40047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6819" y="1323878"/>
            <a:ext cx="3985181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Years One -Three: Advanced Manufacturing and Internet Technology Credentials</a:t>
            </a:r>
          </a:p>
          <a:p>
            <a:endParaRPr lang="en-US" sz="1200" dirty="0"/>
          </a:p>
          <a:p>
            <a:r>
              <a:rPr lang="en-US" sz="1350" dirty="0"/>
              <a:t>Manufacturing Technician 1 (MT1) *</a:t>
            </a:r>
          </a:p>
          <a:p>
            <a:r>
              <a:rPr lang="en-US" sz="1350" dirty="0"/>
              <a:t>Manufacturing Specialist (MS) **</a:t>
            </a:r>
          </a:p>
          <a:p>
            <a:endParaRPr lang="en-US" sz="1350" dirty="0"/>
          </a:p>
          <a:p>
            <a:r>
              <a:rPr lang="en-US" sz="1350" dirty="0"/>
              <a:t>Comp TIA Fundamentals</a:t>
            </a:r>
          </a:p>
          <a:p>
            <a:r>
              <a:rPr lang="en-US" sz="1350" dirty="0"/>
              <a:t>CompTIA A+ *</a:t>
            </a:r>
          </a:p>
          <a:p>
            <a:r>
              <a:rPr lang="en-US" sz="1350" dirty="0"/>
              <a:t>CompTIA Security</a:t>
            </a:r>
          </a:p>
          <a:p>
            <a:r>
              <a:rPr lang="en-US" sz="1350" dirty="0"/>
              <a:t>CompTIA Network </a:t>
            </a:r>
          </a:p>
          <a:p>
            <a:r>
              <a:rPr lang="en-US" sz="1350" dirty="0"/>
              <a:t>Information Technology Infrastructure Library (ITILL) F</a:t>
            </a:r>
          </a:p>
          <a:p>
            <a:r>
              <a:rPr lang="en-US" sz="1350" dirty="0"/>
              <a:t>Certified Ethical Hacker</a:t>
            </a:r>
          </a:p>
          <a:p>
            <a:r>
              <a:rPr lang="en-US" sz="1350" dirty="0"/>
              <a:t>Amazon Web Services (AWS)</a:t>
            </a:r>
          </a:p>
          <a:p>
            <a:r>
              <a:rPr lang="en-US" sz="1350" dirty="0"/>
              <a:t>Bachelors Degree in IT</a:t>
            </a:r>
          </a:p>
          <a:p>
            <a:r>
              <a:rPr lang="en-US" sz="1350" dirty="0"/>
              <a:t>Registered Apprenticeship</a:t>
            </a:r>
          </a:p>
          <a:p>
            <a:r>
              <a:rPr lang="en-US" sz="1350" dirty="0"/>
              <a:t>Microsoft Office Associate (MOA)</a:t>
            </a:r>
          </a:p>
          <a:p>
            <a:r>
              <a:rPr lang="en-US" sz="1350" dirty="0"/>
              <a:t>Microsoft Office Specialist (MOS)</a:t>
            </a:r>
          </a:p>
          <a:p>
            <a:endParaRPr lang="en-US" sz="1350" b="1" dirty="0"/>
          </a:p>
          <a:p>
            <a:r>
              <a:rPr lang="en-US" sz="1200" dirty="0"/>
              <a:t>2015-2016</a:t>
            </a:r>
          </a:p>
          <a:p>
            <a:r>
              <a:rPr lang="en-US" sz="1200" dirty="0"/>
              <a:t>*First Credentials introduced at WWRC Career Pathways Pilot</a:t>
            </a:r>
          </a:p>
          <a:p>
            <a:r>
              <a:rPr lang="en-US" sz="1200" dirty="0"/>
              <a:t>**Second Pathways Credentials Piloted WWRC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793531" y="1323878"/>
            <a:ext cx="37330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Years Four and Five: Skilled Trades, Logistics, Welding, Heath Services</a:t>
            </a:r>
          </a:p>
          <a:p>
            <a:endParaRPr lang="en-US" sz="1350" dirty="0"/>
          </a:p>
          <a:p>
            <a:r>
              <a:rPr lang="en-US" sz="1350" dirty="0"/>
              <a:t>NCERR Construction</a:t>
            </a:r>
          </a:p>
          <a:p>
            <a:r>
              <a:rPr lang="en-US" sz="1350" dirty="0"/>
              <a:t>HVAC 1</a:t>
            </a:r>
          </a:p>
          <a:p>
            <a:pPr fontAlgn="b"/>
            <a:r>
              <a:rPr lang="en-US" sz="1350" dirty="0" smtClean="0"/>
              <a:t>Shielded </a:t>
            </a:r>
            <a:r>
              <a:rPr lang="en-US" sz="1350" dirty="0"/>
              <a:t>Metal Arc Welding</a:t>
            </a:r>
            <a:br>
              <a:rPr lang="en-US" sz="1350" dirty="0"/>
            </a:br>
            <a:r>
              <a:rPr lang="en-US" sz="1350" dirty="0"/>
              <a:t>Gas Metal Arc Welding –(Metal Inert Gas) MIG</a:t>
            </a:r>
          </a:p>
          <a:p>
            <a:endParaRPr lang="en-US" sz="1350" dirty="0"/>
          </a:p>
          <a:p>
            <a:r>
              <a:rPr lang="en-US" sz="1350" dirty="0"/>
              <a:t>Forklift Operator</a:t>
            </a:r>
          </a:p>
          <a:p>
            <a:r>
              <a:rPr lang="en-US" sz="1350" dirty="0"/>
              <a:t>Certified Logistics Associate</a:t>
            </a:r>
          </a:p>
          <a:p>
            <a:r>
              <a:rPr lang="en-US" sz="1350" dirty="0"/>
              <a:t>Certified Logistic Technician</a:t>
            </a:r>
          </a:p>
          <a:p>
            <a:r>
              <a:rPr lang="en-US" sz="1350" dirty="0"/>
              <a:t>Commercial Driver’s License</a:t>
            </a:r>
          </a:p>
          <a:p>
            <a:endParaRPr lang="en-US" sz="1350" dirty="0"/>
          </a:p>
          <a:p>
            <a:r>
              <a:rPr lang="en-US" sz="1350" dirty="0"/>
              <a:t>Certified Nurse Aide (</a:t>
            </a:r>
            <a:r>
              <a:rPr lang="en-US" sz="1350" dirty="0" smtClean="0"/>
              <a:t>CNA)</a:t>
            </a:r>
            <a:endParaRPr lang="en-US" sz="1350" dirty="0"/>
          </a:p>
          <a:p>
            <a:r>
              <a:rPr lang="en-US" sz="1350" dirty="0"/>
              <a:t>Clinical Medical Assistant</a:t>
            </a:r>
          </a:p>
          <a:p>
            <a:r>
              <a:rPr lang="en-US" sz="1350" dirty="0"/>
              <a:t>Pharmacy Technician</a:t>
            </a:r>
          </a:p>
          <a:p>
            <a:r>
              <a:rPr lang="en-US" sz="1350" dirty="0"/>
              <a:t>Substance Abuse Counselor</a:t>
            </a:r>
          </a:p>
          <a:p>
            <a:r>
              <a:rPr lang="en-US" sz="1350" dirty="0"/>
              <a:t>Medical Coding</a:t>
            </a:r>
          </a:p>
          <a:p>
            <a:r>
              <a:rPr lang="en-US" sz="1350" dirty="0"/>
              <a:t>Phlebotomist</a:t>
            </a:r>
          </a:p>
        </p:txBody>
      </p:sp>
    </p:spTree>
    <p:extLst>
      <p:ext uri="{BB962C8B-B14F-4D97-AF65-F5344CB8AC3E}">
        <p14:creationId xmlns:p14="http://schemas.microsoft.com/office/powerpoint/2010/main" val="14734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b="1" dirty="0" smtClean="0">
                <a:latin typeface="+mn-lt"/>
              </a:rPr>
              <a:t/>
            </a:r>
            <a:br>
              <a:rPr lang="en-US" sz="2700" b="1" dirty="0" smtClean="0">
                <a:latin typeface="+mn-lt"/>
              </a:rPr>
            </a:br>
            <a:r>
              <a:rPr lang="en-US" sz="2700" b="1" dirty="0">
                <a:latin typeface="+mn-lt"/>
              </a:rPr>
              <a:t/>
            </a:r>
            <a:br>
              <a:rPr lang="en-US" sz="2700" b="1" dirty="0">
                <a:latin typeface="+mn-lt"/>
              </a:rPr>
            </a:br>
            <a:r>
              <a:rPr lang="en-US" sz="2700" b="1" dirty="0" smtClean="0">
                <a:latin typeface="+mn-lt"/>
              </a:rPr>
              <a:t/>
            </a:r>
            <a:br>
              <a:rPr lang="en-US" sz="2700" b="1" dirty="0" smtClean="0">
                <a:latin typeface="+mn-lt"/>
              </a:rPr>
            </a:br>
            <a:r>
              <a:rPr lang="en-US" sz="2700" b="1" dirty="0">
                <a:latin typeface="+mn-lt"/>
              </a:rPr>
              <a:t/>
            </a:r>
            <a:br>
              <a:rPr lang="en-US" sz="2700" b="1" dirty="0">
                <a:latin typeface="+mn-lt"/>
              </a:rPr>
            </a:br>
            <a:r>
              <a:rPr lang="en-US" sz="2700" b="1" dirty="0" smtClean="0">
                <a:latin typeface="+mn-lt"/>
              </a:rPr>
              <a:t/>
            </a:r>
            <a:br>
              <a:rPr lang="en-US" sz="2700" b="1" dirty="0" smtClean="0">
                <a:latin typeface="+mn-lt"/>
              </a:rPr>
            </a:br>
            <a:r>
              <a:rPr lang="en-US" sz="2700" b="1" dirty="0">
                <a:latin typeface="+mn-lt"/>
              </a:rPr>
              <a:t/>
            </a:r>
            <a:br>
              <a:rPr lang="en-US" sz="2700" b="1" dirty="0">
                <a:latin typeface="+mn-lt"/>
              </a:rPr>
            </a:br>
            <a:endParaRPr lang="en-US" sz="27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>Went from </a:t>
            </a:r>
            <a:r>
              <a:rPr lang="en-US" b="1" dirty="0"/>
              <a:t>one</a:t>
            </a:r>
            <a:r>
              <a:rPr lang="en-US" dirty="0"/>
              <a:t> industry recognized credential in 2015 to the current </a:t>
            </a:r>
            <a:r>
              <a:rPr lang="en-US" b="1" dirty="0"/>
              <a:t>two </a:t>
            </a:r>
            <a:r>
              <a:rPr lang="en-US" dirty="0"/>
              <a:t>in MT, </a:t>
            </a:r>
            <a:r>
              <a:rPr lang="en-US" b="1" dirty="0"/>
              <a:t>nine</a:t>
            </a:r>
            <a:r>
              <a:rPr lang="en-US" dirty="0"/>
              <a:t> in IT, </a:t>
            </a:r>
            <a:r>
              <a:rPr lang="en-US" b="1" dirty="0" smtClean="0"/>
              <a:t>two</a:t>
            </a:r>
            <a:r>
              <a:rPr lang="en-US" dirty="0" smtClean="0"/>
              <a:t> </a:t>
            </a:r>
            <a:r>
              <a:rPr lang="en-US" dirty="0"/>
              <a:t>in Business, </a:t>
            </a:r>
            <a:r>
              <a:rPr lang="en-US" b="1" dirty="0"/>
              <a:t>four</a:t>
            </a:r>
            <a:r>
              <a:rPr lang="en-US" dirty="0"/>
              <a:t> in Logistics, and </a:t>
            </a:r>
            <a:r>
              <a:rPr lang="en-US" b="1" dirty="0"/>
              <a:t>six </a:t>
            </a:r>
            <a:r>
              <a:rPr lang="en-US" dirty="0"/>
              <a:t>in Healthcare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b="1" dirty="0" smtClean="0"/>
              <a:t>321</a:t>
            </a:r>
            <a:r>
              <a:rPr lang="en-US" dirty="0" smtClean="0"/>
              <a:t> Total Credentials earned (does not include Foundational Credentials)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489" y="1144105"/>
            <a:ext cx="67773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2990" y="881603"/>
            <a:ext cx="742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Objective: Increase the number of recognized postsecondary credentials obtained by participants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0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latin typeface="+mn-lt"/>
              </a:rPr>
              <a:t>Objective: Provide Wrap Around Supports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Voc. Evaluations: Clarify goal, screenings for academics and co-enrollments, Academies</a:t>
            </a:r>
          </a:p>
          <a:p>
            <a:r>
              <a:rPr lang="en-US" dirty="0" smtClean="0"/>
              <a:t>AT and OT: Sensory Kits, Classroom Interventions, Alert4Work Academies</a:t>
            </a:r>
          </a:p>
          <a:p>
            <a:r>
              <a:rPr lang="en-US" dirty="0" smtClean="0"/>
              <a:t>First Steps: Monthly sessions to discus CP areas, LMI and training options</a:t>
            </a:r>
          </a:p>
          <a:p>
            <a:r>
              <a:rPr lang="en-US" dirty="0" smtClean="0"/>
              <a:t>Next Steps Meetings: Discussing follow up before they leave training</a:t>
            </a:r>
          </a:p>
          <a:p>
            <a:r>
              <a:rPr lang="en-US" dirty="0" smtClean="0"/>
              <a:t>Cohort Credential Trainings: With VCCS/Adult Educ. Opportunity to install supports and additional training on AT and advocacy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Delayed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 hired to work only with Delayed List</a:t>
            </a:r>
          </a:p>
          <a:p>
            <a:pPr lvl="1"/>
            <a:r>
              <a:rPr lang="en-US" dirty="0" smtClean="0"/>
              <a:t>Touched 108 Individuals</a:t>
            </a:r>
          </a:p>
          <a:p>
            <a:pPr lvl="1"/>
            <a:r>
              <a:rPr lang="en-US" dirty="0" smtClean="0"/>
              <a:t>61 cases open</a:t>
            </a:r>
          </a:p>
          <a:p>
            <a:pPr lvl="1"/>
            <a:r>
              <a:rPr lang="en-US" dirty="0" smtClean="0"/>
              <a:t>Moved from Delayed to VR with services completed</a:t>
            </a:r>
          </a:p>
          <a:p>
            <a:pPr lvl="1"/>
            <a:r>
              <a:rPr lang="en-US" dirty="0" smtClean="0"/>
              <a:t>Candidates were waiting on DARS to call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215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000" b="1" dirty="0">
                <a:latin typeface="+mn-lt"/>
              </a:rPr>
              <a:t>Fulltime Work at Closure for CPID Participants and Non-CPID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47004"/>
            <a:ext cx="7886700" cy="2942968"/>
          </a:xfrm>
        </p:spPr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59% of CPID participants found full time work compared with 32% of Non-CPID participants. (DARS data only).  The </a:t>
            </a:r>
            <a:r>
              <a:rPr lang="en-US" i="1" dirty="0"/>
              <a:t>p</a:t>
            </a:r>
            <a:r>
              <a:rPr lang="en-US" dirty="0"/>
              <a:t>-value is &lt; 0.00001. Significant at </a:t>
            </a:r>
            <a:r>
              <a:rPr lang="en-US" i="1" dirty="0"/>
              <a:t>p</a:t>
            </a:r>
            <a:r>
              <a:rPr lang="en-US" dirty="0"/>
              <a:t> &lt; .05.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1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7774</TotalTime>
  <Words>1327</Words>
  <Application>Microsoft Office PowerPoint</Application>
  <PresentationFormat>On-screen Show (4:3)</PresentationFormat>
  <Paragraphs>226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2</vt:lpstr>
      <vt:lpstr>Austin</vt:lpstr>
      <vt:lpstr>  </vt:lpstr>
      <vt:lpstr>Objective:  Create opportunities for youth with disabilities to explore careers in advanced manufacturing </vt:lpstr>
      <vt:lpstr>39 Academies serving 468 students  297 Students attending Credential Fairs  32 Business Tours serving 900 attendees  17 In-Person and Virtual Career Pathways Information Sessions </vt:lpstr>
      <vt:lpstr>  Objective: Increase the number of distinct career pathways accessed by project participants </vt:lpstr>
      <vt:lpstr>PowerPoint Presentation</vt:lpstr>
      <vt:lpstr>      </vt:lpstr>
      <vt:lpstr>Objective: Provide Wrap Around Supports</vt:lpstr>
      <vt:lpstr>Working with Delayed Candidates</vt:lpstr>
      <vt:lpstr>  Fulltime Work at Closure for CPID Participants and Non-CPID Participants</vt:lpstr>
      <vt:lpstr>Objective: Increase project participants’ earnings from employment in the selected occupations </vt:lpstr>
      <vt:lpstr>Increase project participants’ earnings from employment in the selected occupations (continued)</vt:lpstr>
      <vt:lpstr>      *</vt:lpstr>
      <vt:lpstr>Objective: Enhance WIOA Partner Capacity to Serve Individuals with Disabilities </vt:lpstr>
      <vt:lpstr>  </vt:lpstr>
      <vt:lpstr>Paid Internships  Electrical Engineer    Phoenix Packaging Medical Billing and Coding    Purvis Chiropractic Computer Systems      VDSS Computer Network      VDSS Computer Specialist     Tech 4 Troops Management Comp      VDSS Clerical        DRS Production/Carpentry     1922 Commercial Furniture Human Services Assistant    Southside CDHA Production     Sam Moore Furn.  Customer Service    Central VA Family Physicians Helper        Lite Sheet Clerical         DARS Computer Support   VDOT/IT4Causes  14 Paid Internships </vt:lpstr>
      <vt:lpstr>Career Pathways Practices and VR Staff integration </vt:lpstr>
      <vt:lpstr>Objective: Enhancing the ability and skills of VR counselors and other workforce professionals in providing career pathways-focused career counseling </vt:lpstr>
      <vt:lpstr>VR Resource (national and state) and plans for moving forward</vt:lpstr>
      <vt:lpstr>PowerPoint Presentation</vt:lpstr>
      <vt:lpstr>PowerPoint Presentation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Kaegi, Kathleen "Kate" (DARS)</dc:creator>
  <cp:lastModifiedBy> </cp:lastModifiedBy>
  <cp:revision>221</cp:revision>
  <cp:lastPrinted>2019-11-21T17:51:48Z</cp:lastPrinted>
  <dcterms:created xsi:type="dcterms:W3CDTF">2016-08-22T20:10:29Z</dcterms:created>
  <dcterms:modified xsi:type="dcterms:W3CDTF">2021-01-20T18:28:37Z</dcterms:modified>
</cp:coreProperties>
</file>